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Open Sans" pitchFamily="2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126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3EFF4-B951-C08B-926C-E41D1CF11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AAF746-E8AF-ED22-2E67-D2A26B7154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B94562-D21D-B559-CC38-7C410E667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0CAD6-0C32-7FA8-99FF-4E404AFDD2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89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Aula 1 – Introdução à Segurança da Informação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Nesta aula </a:t>
            </a:r>
            <a:r>
              <a:rPr lang="en-US" sz="1750" dirty="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iremos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explorar um cenário de ataque cibernético em uma empresa de e-commerce, destacando a importância da Segurança da Informação para proteger dados e operações. Nosso objetivo é entender as causas, impactos e como prevenir futuros incidentes.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326" y="762119"/>
            <a:ext cx="7733348" cy="1259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Firewalls: A Barreira de Proteção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5326" y="2323981"/>
            <a:ext cx="7733348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Os firewalls são como guardiões da rede, atuando como uma barreira entre uma rede interna confiável e redes externas não confiáveis, como a internet.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5326" y="3195518"/>
            <a:ext cx="7733348" cy="4271963"/>
          </a:xfrm>
          <a:prstGeom prst="roundRect">
            <a:avLst>
              <a:gd name="adj" fmla="val 198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12946" y="3203138"/>
            <a:ext cx="3859054" cy="2450783"/>
          </a:xfrm>
          <a:prstGeom prst="roundRect">
            <a:avLst>
              <a:gd name="adj" fmla="val 3454"/>
            </a:avLst>
          </a:prstGeom>
          <a:solidFill>
            <a:srgbClr val="FFD8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14400" y="3404592"/>
            <a:ext cx="2519005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 que são?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14400" y="3840361"/>
            <a:ext cx="3153847" cy="1612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Sistemas de segurança de rede que monitoram e controlam o tráfego de rede de entrada e saída com base em regras de segurança predeterminadas.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4572000" y="3203138"/>
            <a:ext cx="3859054" cy="2450783"/>
          </a:xfrm>
          <a:prstGeom prst="rect">
            <a:avLst/>
          </a:prstGeom>
          <a:solidFill>
            <a:srgbClr val="FFD8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4572000" y="3203138"/>
            <a:ext cx="22860" cy="2450783"/>
          </a:xfrm>
          <a:prstGeom prst="roundRect">
            <a:avLst>
              <a:gd name="adj" fmla="val 370261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5075753" y="3404592"/>
            <a:ext cx="2519005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Funções Principais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5075753" y="3840361"/>
            <a:ext cx="3153847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Filtrar tráfego, bloquear acessos não autorizados, registrar eventos de segurança e proteger contra ataques externos.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4320183" y="4176653"/>
            <a:ext cx="503753" cy="503753"/>
          </a:xfrm>
          <a:prstGeom prst="roundRect">
            <a:avLst>
              <a:gd name="adj" fmla="val 16802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151" y="4271070"/>
            <a:ext cx="251817" cy="314801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712946" y="5653921"/>
            <a:ext cx="7718108" cy="1805940"/>
          </a:xfrm>
          <a:prstGeom prst="rect">
            <a:avLst/>
          </a:prstGeom>
          <a:solidFill>
            <a:srgbClr val="FFD8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712946" y="5653921"/>
            <a:ext cx="7718108" cy="22860"/>
          </a:xfrm>
          <a:prstGeom prst="roundRect">
            <a:avLst>
              <a:gd name="adj" fmla="val 370261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3"/>
          <p:cNvSpPr/>
          <p:nvPr/>
        </p:nvSpPr>
        <p:spPr>
          <a:xfrm>
            <a:off x="914400" y="5855375"/>
            <a:ext cx="2587943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Importância na Rede</a:t>
            </a:r>
            <a:endParaRPr lang="en-US" sz="1950" dirty="0"/>
          </a:p>
        </p:txBody>
      </p:sp>
      <p:sp>
        <p:nvSpPr>
          <p:cNvPr id="18" name="Text 14"/>
          <p:cNvSpPr/>
          <p:nvPr/>
        </p:nvSpPr>
        <p:spPr>
          <a:xfrm>
            <a:off x="914400" y="6291143"/>
            <a:ext cx="7012900" cy="967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Essenciais para criar uma primeira linha de defesa, isolando a rede interna de ameaças externas e garantindo a confidencialidade e integridade dos dados.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729377"/>
            <a:ext cx="10178891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Reflexão Final: Chaves para a Segurança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1111925" y="3149441"/>
            <a:ext cx="3483173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Ameaça vs. Vulnerabilidade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1638" y="3595330"/>
            <a:ext cx="3873460" cy="1979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</a:t>
            </a: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ameaça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é um evento que pode causar dano (ex: malware). A </a:t>
            </a: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vulnerabilidade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é uma fraqueza que a ameaça pode explorar (ex: software desatualizado). Uma não existe sem a outra.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12" y="2054423"/>
            <a:ext cx="4615458" cy="461545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45395" y="4169271"/>
            <a:ext cx="308491" cy="385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9932075" y="1786057"/>
            <a:ext cx="3976687" cy="644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Por que a Criptografia é Fundamental?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932075" y="2554129"/>
            <a:ext cx="3976687" cy="1979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É a base para garantir a </a:t>
            </a: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confidencialidade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 </a:t>
            </a: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integridade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dos dados, protegendo informações sensíveis de acessos e modificações não autorizadas em qualquer contexto digital.</a:t>
            </a:r>
            <a:endParaRPr lang="en-US" sz="16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412" y="2054423"/>
            <a:ext cx="4615458" cy="461545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68555" y="2770287"/>
            <a:ext cx="308491" cy="385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9932075" y="4842867"/>
            <a:ext cx="3956447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Políticas de Segurança Eficazes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9932075" y="5288756"/>
            <a:ext cx="3976687" cy="1649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São cruciais para </a:t>
            </a: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orientar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 comportamento dos usuários, </a:t>
            </a: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minimizar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riscos internos e </a:t>
            </a: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estabelecer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diretrizes claras para a proteção de ativos da informação.</a:t>
            </a:r>
            <a:endParaRPr lang="en-US" sz="16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412" y="2054423"/>
            <a:ext cx="4615458" cy="461545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68555" y="5568255"/>
            <a:ext cx="308491" cy="385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721638" y="7170301"/>
            <a:ext cx="13187124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segurança da informação é um processo contínuo de adaptação e defesa.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78972"/>
            <a:ext cx="11730157" cy="899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pt-BR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Caso Exemplo – Ataque Cibernético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378857"/>
            <a:ext cx="13042821" cy="6080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pt-BR" sz="2400" dirty="0"/>
              <a:t>A empresa </a:t>
            </a:r>
            <a:r>
              <a:rPr lang="pt-BR" sz="2400" b="1" dirty="0"/>
              <a:t>TechShop</a:t>
            </a:r>
            <a:r>
              <a:rPr lang="pt-BR" sz="2400" dirty="0"/>
              <a:t>, que atua no comércio eletrônico de produtos eletrônicos, recentemente sofreu um ataque cibernético grave. Durante o incidente, dados pessoais e financeiros de clientes foram expostos, o sistema de pagamentos ficou fora do ar por várias horas, e as operações do site foram interrompidas, causando prejuízos financeiros e perda de confiança dos consumidores.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pt-BR" sz="2400" dirty="0"/>
              <a:t>A diretoria da TechShop está preocupada e solicitou uma equipe de analistas para investigar o ocorrido. </a:t>
            </a:r>
          </a:p>
          <a:p>
            <a:pPr marL="0" indent="0" algn="l">
              <a:lnSpc>
                <a:spcPts val="2850"/>
              </a:lnSpc>
              <a:buNone/>
            </a:pPr>
            <a:endParaRPr lang="pt-BR" sz="2400" dirty="0"/>
          </a:p>
          <a:p>
            <a:pPr marL="0" indent="0" algn="l">
              <a:lnSpc>
                <a:spcPts val="2850"/>
              </a:lnSpc>
              <a:buNone/>
            </a:pPr>
            <a:r>
              <a:rPr lang="pt-BR" sz="2400" dirty="0"/>
              <a:t>Seu grupo foi contratado para: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Identificar as possíveis causas do ataque, incluindo vulnerabilidades e falhas de segurança.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Apontar quais tipos de ameaças podem ter sido exploradas pelos invasores.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Avaliar se as políticas de segurança adotadas pela empresa eram suficientes.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Sugerir medidas iniciais para mitigar riscos futuros e proteger os dados, sistemas e comunicações da empresa.</a:t>
            </a:r>
          </a:p>
          <a:p>
            <a:pPr marL="0" indent="0" algn="l">
              <a:lnSpc>
                <a:spcPts val="2850"/>
              </a:lnSpc>
              <a:buNone/>
            </a:pPr>
            <a:endParaRPr lang="pt-BR" sz="2400" dirty="0"/>
          </a:p>
          <a:p>
            <a:pPr marL="0" indent="0" algn="l">
              <a:lnSpc>
                <a:spcPts val="2850"/>
              </a:lnSpc>
              <a:buNone/>
            </a:pPr>
            <a:r>
              <a:rPr lang="pt-BR" sz="2400" dirty="0"/>
              <a:t>Considerando esse cenário: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Quais elementos da segurança da informação devem ser analisados?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Que tecnologias e práticas poderiam ajudar a evitar esse tipo de incidente?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pt-BR" sz="2400" dirty="0"/>
              <a:t>Como a criptografia e os firewalls podem contribuir para a defesa da empresa?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BDBD9-8405-815E-4D75-0F5A94469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12BDB2D-A16B-B7E6-AF25-D9DFC19E4C10}"/>
              </a:ext>
            </a:extLst>
          </p:cNvPr>
          <p:cNvSpPr/>
          <p:nvPr/>
        </p:nvSpPr>
        <p:spPr>
          <a:xfrm>
            <a:off x="793790" y="1486614"/>
            <a:ext cx="117301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Levantamento de Hipóteses e Áreas Chave</a:t>
            </a:r>
            <a:endParaRPr lang="en-US" sz="44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195C36C-33C5-3522-EC1B-C40C256191E3}"/>
              </a:ext>
            </a:extLst>
          </p:cNvPr>
          <p:cNvSpPr/>
          <p:nvPr/>
        </p:nvSpPr>
        <p:spPr>
          <a:xfrm>
            <a:off x="793790" y="264902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 enfrentar o desafio proposto, precisamos levantar hipóteses sobre as possíveis ameaças e vulnerabilidades envolvidas no ataque. Além disso, vamos identificar as políticas de segurança que poderiam ter evitado o problema.</a:t>
            </a:r>
            <a:endParaRPr lang="en-US" sz="175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BE15CAB-CA8E-DD2A-9861-FED265E0B99F}"/>
              </a:ext>
            </a:extLst>
          </p:cNvPr>
          <p:cNvSpPr/>
          <p:nvPr/>
        </p:nvSpPr>
        <p:spPr>
          <a:xfrm>
            <a:off x="793790" y="36299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D4B6487-A9CD-2AF2-E291-D592528EF477}"/>
              </a:ext>
            </a:extLst>
          </p:cNvPr>
          <p:cNvSpPr/>
          <p:nvPr/>
        </p:nvSpPr>
        <p:spPr>
          <a:xfrm>
            <a:off x="878860" y="367248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24A402EA-3FDA-0685-494C-F6260F4388B0}"/>
              </a:ext>
            </a:extLst>
          </p:cNvPr>
          <p:cNvSpPr/>
          <p:nvPr/>
        </p:nvSpPr>
        <p:spPr>
          <a:xfrm>
            <a:off x="1530906" y="3672483"/>
            <a:ext cx="466975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Ameaças e Vulnerabilidades</a:t>
            </a:r>
            <a:endParaRPr lang="en-US" sz="26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AD198CC5-7FDC-589B-96C2-063095A0936A}"/>
              </a:ext>
            </a:extLst>
          </p:cNvPr>
          <p:cNvSpPr/>
          <p:nvPr/>
        </p:nvSpPr>
        <p:spPr>
          <a:xfrm>
            <a:off x="1530906" y="4233863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Quais falhas permitiram a exposição de dados e a interrupção do serviço?</a:t>
            </a:r>
            <a:endParaRPr lang="en-US" sz="1750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31092B6A-820D-0AEA-5D45-591BCA13D898}"/>
              </a:ext>
            </a:extLst>
          </p:cNvPr>
          <p:cNvSpPr/>
          <p:nvPr/>
        </p:nvSpPr>
        <p:spPr>
          <a:xfrm>
            <a:off x="7456884" y="36299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F933E4CE-D13A-53A2-26CE-3C8B554B2A89}"/>
              </a:ext>
            </a:extLst>
          </p:cNvPr>
          <p:cNvSpPr/>
          <p:nvPr/>
        </p:nvSpPr>
        <p:spPr>
          <a:xfrm>
            <a:off x="7541955" y="367248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E24AF63B-5287-E74D-B4FC-1B42D9F766C9}"/>
              </a:ext>
            </a:extLst>
          </p:cNvPr>
          <p:cNvSpPr/>
          <p:nvPr/>
        </p:nvSpPr>
        <p:spPr>
          <a:xfrm>
            <a:off x="8194000" y="3672483"/>
            <a:ext cx="375511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Políticas de Segurança</a:t>
            </a:r>
            <a:endParaRPr lang="en-US" sz="265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DE070FBC-20BE-F42F-D153-74EBD5F0A361}"/>
              </a:ext>
            </a:extLst>
          </p:cNvPr>
          <p:cNvSpPr/>
          <p:nvPr/>
        </p:nvSpPr>
        <p:spPr>
          <a:xfrm>
            <a:off x="8194000" y="4233863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Que diretrizes e controles faltaram para proteger a empresa?</a:t>
            </a:r>
            <a:endParaRPr lang="en-US" sz="1750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873B1D7E-CB00-812E-AC3C-9AD8A82B0EA6}"/>
              </a:ext>
            </a:extLst>
          </p:cNvPr>
          <p:cNvSpPr/>
          <p:nvPr/>
        </p:nvSpPr>
        <p:spPr>
          <a:xfrm>
            <a:off x="793790" y="54132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B3FFE8D5-6F68-A271-73B7-7B143815ED43}"/>
              </a:ext>
            </a:extLst>
          </p:cNvPr>
          <p:cNvSpPr/>
          <p:nvPr/>
        </p:nvSpPr>
        <p:spPr>
          <a:xfrm>
            <a:off x="878860" y="545580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74A70F1D-6D63-9E7D-F332-CBDA43C3CAD0}"/>
              </a:ext>
            </a:extLst>
          </p:cNvPr>
          <p:cNvSpPr/>
          <p:nvPr/>
        </p:nvSpPr>
        <p:spPr>
          <a:xfrm>
            <a:off x="1530906" y="545580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Foco na Segurança</a:t>
            </a:r>
            <a:endParaRPr lang="en-US" sz="265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746B6CC2-565A-F4EA-9314-ACDF7480695A}"/>
              </a:ext>
            </a:extLst>
          </p:cNvPr>
          <p:cNvSpPr/>
          <p:nvPr/>
        </p:nvSpPr>
        <p:spPr>
          <a:xfrm>
            <a:off x="1530906" y="6017181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Aplicações, bases de dados, comunicações e dispositivos móveis.</a:t>
            </a:r>
            <a:endParaRPr lang="en-US" sz="1750" dirty="0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BDB5F14D-9999-BAC6-C4FB-3744B36CE7EE}"/>
              </a:ext>
            </a:extLst>
          </p:cNvPr>
          <p:cNvSpPr/>
          <p:nvPr/>
        </p:nvSpPr>
        <p:spPr>
          <a:xfrm>
            <a:off x="7456884" y="54132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52E2B515-2F9D-E726-FC3B-337B08619D22}"/>
              </a:ext>
            </a:extLst>
          </p:cNvPr>
          <p:cNvSpPr/>
          <p:nvPr/>
        </p:nvSpPr>
        <p:spPr>
          <a:xfrm>
            <a:off x="7541955" y="545580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EB910F32-FB72-0D5F-F147-C08BD999AE7E}"/>
              </a:ext>
            </a:extLst>
          </p:cNvPr>
          <p:cNvSpPr/>
          <p:nvPr/>
        </p:nvSpPr>
        <p:spPr>
          <a:xfrm>
            <a:off x="8194000" y="5455801"/>
            <a:ext cx="387572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Tecnologias Essenciais</a:t>
            </a:r>
            <a:endParaRPr lang="en-US" sz="265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B77C23B1-345B-2036-65AA-8A0831C8BFD4}"/>
              </a:ext>
            </a:extLst>
          </p:cNvPr>
          <p:cNvSpPr/>
          <p:nvPr/>
        </p:nvSpPr>
        <p:spPr>
          <a:xfrm>
            <a:off x="8194000" y="6017181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papel crucial da criptografia e dos firewalls na defesa cibernética.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678850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856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Conceitos Fundamentais da Segurança da Informação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8975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Segurança da Informação é a disciplina focada em proteger os ativos de informação contra acessos não autorizados, uso, divulgação, interrupção, modificação ou destruição.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110871"/>
            <a:ext cx="4196358" cy="3200162"/>
          </a:xfrm>
          <a:prstGeom prst="roundRect">
            <a:avLst>
              <a:gd name="adj" fmla="val 457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93790" y="408039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2551688" y="37707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3940850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467784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Confidencialidade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51084" y="5239226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Garantir que a informação só seja acessível por quem tem autorização. Pense em mensagens criptografadas ou documentos protegidos por senha.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4110871"/>
            <a:ext cx="4196358" cy="3200162"/>
          </a:xfrm>
          <a:prstGeom prst="roundRect">
            <a:avLst>
              <a:gd name="adj" fmla="val 457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216962" y="408039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6974860" y="37707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3940850"/>
            <a:ext cx="272177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74256" y="467784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Integridade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5474256" y="5239226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Assegurar que a informação seja precisa, completa e não alterada sem permissão. Isso é fundamental para dados financeiros ou registros médicos.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0133" y="4110871"/>
            <a:ext cx="4196358" cy="3200162"/>
          </a:xfrm>
          <a:prstGeom prst="roundRect">
            <a:avLst>
              <a:gd name="adj" fmla="val 4572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9640133" y="4080391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11398032" y="37707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3940850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427" y="467784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Disponibilidade</a:t>
            </a:r>
            <a:endParaRPr lang="en-US" sz="2650" dirty="0"/>
          </a:p>
        </p:txBody>
      </p:sp>
      <p:sp>
        <p:nvSpPr>
          <p:cNvPr id="21" name="Text 16"/>
          <p:cNvSpPr/>
          <p:nvPr/>
        </p:nvSpPr>
        <p:spPr>
          <a:xfrm>
            <a:off x="9897427" y="5239226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Manter o acesso à informação e aos sistemas sempre que necessário. Interrupções podem causar grandes prejuízos, como no caso do e-commerce.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5495"/>
            <a:ext cx="102237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Ameaças e Vulnerabilidades Comuns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679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Ataques cibernéticos são complexos e envolvem uma combinação de ameaças e vulnerabilidades.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41107"/>
            <a:ext cx="6244709" cy="3109674"/>
          </a:xfrm>
          <a:prstGeom prst="roundRect">
            <a:avLst>
              <a:gd name="adj" fmla="val 3064"/>
            </a:avLst>
          </a:prstGeom>
          <a:solidFill>
            <a:srgbClr val="FFB3B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3450788"/>
            <a:ext cx="354330" cy="2834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01748" y="3424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Ameaças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01748" y="4005739"/>
            <a:ext cx="520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Malware: vírus, ransomware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601748" y="4447937"/>
            <a:ext cx="520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Phishing: e-mails enganosos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601748" y="4890135"/>
            <a:ext cx="520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Engenharia Social: manipulação humana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601748" y="5332333"/>
            <a:ext cx="52099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Ataques de Força Bruta: tentativa e erro de senhas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599521" y="3141107"/>
            <a:ext cx="6244709" cy="2746772"/>
          </a:xfrm>
          <a:prstGeom prst="roundRect">
            <a:avLst>
              <a:gd name="adj" fmla="val 3468"/>
            </a:avLst>
          </a:prstGeom>
          <a:solidFill>
            <a:srgbClr val="FCF2B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335" y="3450788"/>
            <a:ext cx="354330" cy="28348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407479" y="3424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Vulnerabilidades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8407479" y="4005739"/>
            <a:ext cx="520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Software Desatualizado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8407479" y="4447937"/>
            <a:ext cx="520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Senhas Fracas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8407479" y="4890135"/>
            <a:ext cx="520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Falhas de Configuração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8407479" y="5332333"/>
            <a:ext cx="52099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Falta de Conscientização dos Usuários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793790" y="67610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ataque ao e-commerce provavelmente explorou uma combinação dessas falhas.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7915" y="849511"/>
            <a:ext cx="7760970" cy="1234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Políticas de Segurança da Informação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177915" y="2380774"/>
            <a:ext cx="7760970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 Políticas de Segurança da Informação (PSI) são o alicerce para proteger os ativos de uma organização. Elas definem as regras, procedimentos e responsabilidades que todos devem seguir.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77915" y="3550920"/>
            <a:ext cx="3781663" cy="2131814"/>
          </a:xfrm>
          <a:prstGeom prst="roundRect">
            <a:avLst>
              <a:gd name="adj" fmla="val 5147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155055" y="3550920"/>
            <a:ext cx="91440" cy="2131814"/>
          </a:xfrm>
          <a:prstGeom prst="roundRect">
            <a:avLst>
              <a:gd name="adj" fmla="val 90751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466880" y="3771305"/>
            <a:ext cx="2837736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Por que são Essenciais?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466880" y="4198382"/>
            <a:ext cx="3272314" cy="1263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Estabelecem um framework claro, garantindo a conformidade legal, reduzindo riscos e protegendo a reputação da empresa.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10157103" y="3550920"/>
            <a:ext cx="3781782" cy="2131814"/>
          </a:xfrm>
          <a:prstGeom prst="roundRect">
            <a:avLst>
              <a:gd name="adj" fmla="val 5147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10134243" y="3550920"/>
            <a:ext cx="91440" cy="2131814"/>
          </a:xfrm>
          <a:prstGeom prst="roundRect">
            <a:avLst>
              <a:gd name="adj" fmla="val 90751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446068" y="3771305"/>
            <a:ext cx="2469713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Responsabilidades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0446068" y="4198382"/>
            <a:ext cx="3272433" cy="1263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Definem papéis e deveres para cada membro da equipe, desde a alta gerência até o usuário final, na manutenção da segurança.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77915" y="5880259"/>
            <a:ext cx="7760970" cy="1499830"/>
          </a:xfrm>
          <a:prstGeom prst="roundRect">
            <a:avLst>
              <a:gd name="adj" fmla="val 7316"/>
            </a:avLst>
          </a:prstGeom>
          <a:solidFill>
            <a:srgbClr val="FFFFFF"/>
          </a:solidFill>
          <a:ln w="2286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6155055" y="5880259"/>
            <a:ext cx="91440" cy="1499830"/>
          </a:xfrm>
          <a:prstGeom prst="roundRect">
            <a:avLst>
              <a:gd name="adj" fmla="val 90751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466880" y="6100643"/>
            <a:ext cx="2469713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Boas Práticas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466880" y="6527721"/>
            <a:ext cx="7251621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Incentivam o uso de senhas fortes, a atualização de sistemas e a identificação de e-mails suspeitos, fortalecendo a cultura de segurança.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138" y="568881"/>
            <a:ext cx="13182124" cy="1293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Protegendo Aplicações, Bancos de Dados e Comunicações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4138" y="2358271"/>
            <a:ext cx="7707273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segurança digital vai além dos conceitos básicos, exigindo atenção em cada camada da infraestrutura de TI.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4138" y="3206353"/>
            <a:ext cx="7707273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Aplicações: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Falhas em códigos podem ser portas de entrada. Validação de entradas e atualizações são cruciais.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4138" y="3940731"/>
            <a:ext cx="7707273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Bancos de Dados: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Onde os dados valiosos residem. Proteção contra injeção SQL e controle de acesso rigoroso são mandatórios.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4138" y="4675108"/>
            <a:ext cx="7707273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Comunicações: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 tráfego de dados precisa ser seguro. Protocolos criptografados (HTTPS, SSL/TLS) e monitoramento de rede são indispensáveis.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856" y="2404824"/>
            <a:ext cx="4969907" cy="496990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24138" y="7840028"/>
            <a:ext cx="1318212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chave é o </a:t>
            </a:r>
            <a:r>
              <a:rPr lang="en-US" sz="1600" dirty="0">
                <a:solidFill>
                  <a:srgbClr val="FFAD9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monitoramento contínuo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 a </a:t>
            </a:r>
            <a:r>
              <a:rPr lang="en-US" sz="1600" dirty="0">
                <a:solidFill>
                  <a:srgbClr val="FFAD9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atualização constante</a:t>
            </a: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 todos os sistemas.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2002"/>
            <a:ext cx="97097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Segurança em Dispositivos Móveis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94409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 a crescente ubiquidade de smartphones e tablets, a segurança em dispositivos móveis tornou-se um ponto crítico para qualquer organização. Estes dispositivos são alvos atraentes para ataques devido à sua portabilidade e à quantidade de dados sensíveis que armazenam.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351615"/>
            <a:ext cx="5926098" cy="283488"/>
          </a:xfrm>
          <a:prstGeom prst="roundRect">
            <a:avLst>
              <a:gd name="adj" fmla="val 3360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93790" y="4351615"/>
            <a:ext cx="59174" cy="283488"/>
          </a:xfrm>
          <a:prstGeom prst="roundRect">
            <a:avLst>
              <a:gd name="adj" fmla="val 160996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6889909" y="4351615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918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Riscos Específicos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408890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Perda ou roubo, malware móvel, redes Wi-Fi públicas inseguras e aplicativos maliciosos são as principais ameaças.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56884" y="4351615"/>
            <a:ext cx="5926217" cy="283488"/>
          </a:xfrm>
          <a:prstGeom prst="roundRect">
            <a:avLst>
              <a:gd name="adj" fmla="val 3360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456884" y="4351615"/>
            <a:ext cx="118467" cy="283488"/>
          </a:xfrm>
          <a:prstGeom prst="roundRect">
            <a:avLst>
              <a:gd name="adj" fmla="val 80417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3553123" y="4351615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6884" y="4918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Boas Práticas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456884" y="5408890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Uso de senhas fortes/biometria, VPN em redes públicas, atualização de software, e cautela com apps de fontes desconhecidas.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1677"/>
            <a:ext cx="82016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Fundamentos da Criptografia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9408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criptografia é a arte de codificar informações para proteger sua confidencialidade e integridade, tornando-as ilegíveis para pessoas não autorizadas.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750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878860" y="32175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Conceito Básico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530906" y="3743325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Transformação de dados claros em dados cifrados, e vice-versa, usando algoritmos e chaves.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56884" y="31750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541955" y="32175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8194000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Objetivos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8194000" y="374332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Garantir confidencialidade, integridade, autenticidade e não repúdio.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78860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530906" y="5000625"/>
            <a:ext cx="31134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Criptografia Simétrica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530906" y="5491043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Uma única chave para cifrar e decifrar (ex: AES). Rápida, mas a gestão da chave é um desafio.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56884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541955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8194000" y="5000625"/>
            <a:ext cx="34345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Criptografia Assimétrica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8194000" y="5491043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Duas chaves (pública e privada) (ex: RSA). Usada para assinaturas digitais e troca segura de chaves simétricas.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68349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É a espinha dorsal da segurança online, presente em tudo, de transações bancárias a comunicações pessoais.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1205</Words>
  <Application>Microsoft Office PowerPoint</Application>
  <PresentationFormat>Custom</PresentationFormat>
  <Paragraphs>118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Merriweather Bold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Andre Cassulino Araujo Souza</cp:lastModifiedBy>
  <cp:revision>2</cp:revision>
  <dcterms:created xsi:type="dcterms:W3CDTF">2025-08-12T01:48:31Z</dcterms:created>
  <dcterms:modified xsi:type="dcterms:W3CDTF">2025-08-12T01:59:01Z</dcterms:modified>
</cp:coreProperties>
</file>